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80" r:id="rId3"/>
    <p:sldId id="257" r:id="rId4"/>
    <p:sldId id="272" r:id="rId5"/>
    <p:sldId id="279" r:id="rId6"/>
    <p:sldId id="269" r:id="rId7"/>
    <p:sldId id="270" r:id="rId8"/>
    <p:sldId id="258" r:id="rId9"/>
    <p:sldId id="273" r:id="rId10"/>
    <p:sldId id="277" r:id="rId11"/>
    <p:sldId id="268" r:id="rId12"/>
    <p:sldId id="259" r:id="rId13"/>
    <p:sldId id="260" r:id="rId14"/>
    <p:sldId id="274" r:id="rId15"/>
    <p:sldId id="275" r:id="rId16"/>
    <p:sldId id="263" r:id="rId17"/>
    <p:sldId id="264" r:id="rId18"/>
    <p:sldId id="265" r:id="rId19"/>
    <p:sldId id="266" r:id="rId20"/>
    <p:sldId id="267" r:id="rId21"/>
    <p:sldId id="271" r:id="rId22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48CC7-6D2A-4F2E-96F6-6EE2E1BAF66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E3688-866D-471C-8CB9-7033C1F8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2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41F7D1-2CD7-4C49-A1CD-24E8226C110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D58B3AA-DFA9-49FD-95FC-2DFCB27F7B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know this 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7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transcript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08" y="938284"/>
            <a:ext cx="6266687" cy="40455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73706"/>
            <a:ext cx="2353003" cy="24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Your </a:t>
            </a:r>
            <a:r>
              <a:rPr lang="en-US" sz="1800" b="1" dirty="0" smtClean="0">
                <a:solidFill>
                  <a:srgbClr val="CC3399"/>
                </a:solidFill>
              </a:rPr>
              <a:t>attendance</a:t>
            </a:r>
            <a:r>
              <a:rPr lang="en-US" sz="1800" dirty="0" smtClean="0"/>
              <a:t> greatly affects your grades and performance in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Consequences for missing school/skipping: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In School Suspension/Suspension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Meeting with Officer Rios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Fines/Truancy Court - $200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What to do if you miss school: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Talk to your teacher beforehand, if possible!</a:t>
            </a:r>
            <a:r>
              <a:rPr lang="en-US" sz="1800" dirty="0"/>
              <a:t> </a:t>
            </a:r>
            <a:r>
              <a:rPr lang="en-US" sz="1800" dirty="0" smtClean="0"/>
              <a:t>(or </a:t>
            </a:r>
            <a:r>
              <a:rPr lang="en-US" sz="1800" dirty="0"/>
              <a:t>email them while you’re gone!)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Talk to your teachers as soon as you get back to school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Many teachers (including all of your World Studies teachers </a:t>
            </a:r>
            <a:r>
              <a:rPr lang="en-US" sz="1800" dirty="0" smtClean="0">
                <a:sym typeface="Wingdings" panose="05000000000000000000" pitchFamily="2" charset="2"/>
              </a:rPr>
              <a:t>) have websites you can check for notes, assignments,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Do makeup tests promptly (use the testing center!)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77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your grades can affect your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6586" lvl="1" indent="-285750">
              <a:buFont typeface="Arial" pitchFamily="34" charset="0"/>
              <a:buChar char="•"/>
            </a:pPr>
            <a:r>
              <a:rPr lang="en-US" sz="2400" b="1" dirty="0" smtClean="0"/>
              <a:t>College</a:t>
            </a:r>
            <a:r>
              <a:rPr lang="en-US" sz="2400" dirty="0" smtClean="0"/>
              <a:t>: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2400" dirty="0" smtClean="0"/>
              <a:t>4-Year Universities have a requirement for admissions, usually 3.0 or higher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2400" dirty="0" smtClean="0"/>
              <a:t>2-Year colleges do not have a requirement, but some of the programs do</a:t>
            </a:r>
          </a:p>
          <a:p>
            <a:pPr marL="116586" lvl="1" indent="-285750">
              <a:buFont typeface="Arial" pitchFamily="34" charset="0"/>
              <a:buChar char="•"/>
            </a:pPr>
            <a:r>
              <a:rPr lang="en-US" sz="2400" b="1" dirty="0" smtClean="0"/>
              <a:t>Scholarships</a:t>
            </a:r>
            <a:r>
              <a:rPr lang="en-US" sz="2400" dirty="0" smtClean="0"/>
              <a:t>: FREE MONEY!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2400" dirty="0" smtClean="0"/>
              <a:t>Many scholarships are based on your academic performance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2400" dirty="0" smtClean="0"/>
              <a:t>The higher your GPA, the more scholarships you may be eligible for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2400" dirty="0" smtClean="0"/>
              <a:t>Colleges have their own scholarships they can give you, many based on GPA</a:t>
            </a:r>
          </a:p>
          <a:p>
            <a:pPr marL="802386" lvl="4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24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your grades can affect </a:t>
            </a:r>
            <a:r>
              <a:rPr lang="en-US" dirty="0" smtClean="0"/>
              <a:t>your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6586" lvl="1" indent="-285750">
              <a:buFont typeface="Arial" pitchFamily="34" charset="0"/>
              <a:buChar char="•"/>
            </a:pPr>
            <a:r>
              <a:rPr lang="en-US" sz="1800" b="1" dirty="0"/>
              <a:t>Athletic/Activity Eligibility</a:t>
            </a:r>
            <a:r>
              <a:rPr lang="en-US" sz="1800" dirty="0"/>
              <a:t>: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/>
              <a:t>Pass at least 5 classes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/>
              <a:t>Have at least a 2.0 GPA if any </a:t>
            </a:r>
            <a:r>
              <a:rPr lang="en-US" sz="1800" dirty="0" err="1"/>
              <a:t>Fs</a:t>
            </a:r>
            <a:endParaRPr lang="en-US" sz="1800" dirty="0"/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/>
              <a:t>Will be unable to compete (but can still practice) until a grade report shows </a:t>
            </a:r>
            <a:r>
              <a:rPr lang="en-US" sz="1800" dirty="0" smtClean="0"/>
              <a:t>eligible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 smtClean="0"/>
              <a:t>Research shows that involvement in sports/activities/clubs helps make you a better student</a:t>
            </a:r>
          </a:p>
          <a:p>
            <a:pPr marL="802386" lvl="4" indent="-285750">
              <a:buFont typeface="Arial" pitchFamily="34" charset="0"/>
              <a:buChar char="•"/>
            </a:pPr>
            <a:r>
              <a:rPr lang="en-US" sz="1800" dirty="0" smtClean="0"/>
              <a:t>Time management, commitment, teamwork, responsibility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94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your grades can affect your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5186" lvl="2" indent="-285750">
              <a:buFont typeface="Arial" pitchFamily="34" charset="0"/>
              <a:buChar char="•"/>
            </a:pPr>
            <a:r>
              <a:rPr lang="en-US" sz="1800" b="1" dirty="0"/>
              <a:t>Jobs/References</a:t>
            </a:r>
            <a:r>
              <a:rPr lang="en-US" sz="1800" dirty="0"/>
              <a:t>: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/>
              <a:t>You are more hirable when you perform better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/>
              <a:t>People you use as references or letters of recommendations will have better things to say</a:t>
            </a:r>
            <a:r>
              <a:rPr lang="en-US" sz="1800" dirty="0" smtClean="0"/>
              <a:t>!</a:t>
            </a:r>
            <a:endParaRPr lang="en-US" dirty="0" smtClean="0"/>
          </a:p>
          <a:p>
            <a:pPr marL="345186" lvl="2" indent="-285750">
              <a:buFont typeface="Arial" pitchFamily="34" charset="0"/>
              <a:buChar char="•"/>
            </a:pPr>
            <a:r>
              <a:rPr lang="en-US" sz="1800" b="1" dirty="0" smtClean="0"/>
              <a:t>Car Insurance</a:t>
            </a:r>
          </a:p>
          <a:p>
            <a:pPr marL="573786" lvl="3" indent="-285750">
              <a:buFont typeface="Arial" pitchFamily="34" charset="0"/>
              <a:buChar char="•"/>
            </a:pPr>
            <a:r>
              <a:rPr lang="en-US" sz="1800" dirty="0" smtClean="0"/>
              <a:t>Often a Good Drive Discount which equals less to pay!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66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PAIR,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Review  and explain the 5 ways grades can affect </a:t>
            </a:r>
            <a:r>
              <a:rPr lang="en-US" sz="3200" smtClean="0"/>
              <a:t>your future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031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3399"/>
                </a:solidFill>
              </a:rPr>
              <a:t>Student VUE</a:t>
            </a:r>
            <a:r>
              <a:rPr lang="en-US" sz="3200" b="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0" dirty="0" smtClean="0"/>
              <a:t>Use the login username and password of your school account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Can give you information about grades, missing assignments, test grades, etc.</a:t>
            </a:r>
          </a:p>
        </p:txBody>
      </p:sp>
    </p:spTree>
    <p:extLst>
      <p:ext uri="{BB962C8B-B14F-4D97-AF65-F5344CB8AC3E}">
        <p14:creationId xmlns:p14="http://schemas.microsoft.com/office/powerpoint/2010/main" val="8622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9972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800" b="1" dirty="0">
                <a:solidFill>
                  <a:srgbClr val="CC3399"/>
                </a:solidFill>
              </a:rPr>
              <a:t>Advocate</a:t>
            </a:r>
            <a:r>
              <a:rPr lang="en-US" sz="1800" b="1" dirty="0"/>
              <a:t> for Yourself</a:t>
            </a:r>
            <a:r>
              <a:rPr lang="en-US" sz="18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Connect with your teachers – big resource of information for your success!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Ask questions during class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Seek help outside of class</a:t>
            </a:r>
          </a:p>
          <a:p>
            <a:pPr lvl="3">
              <a:buFont typeface="Arial" pitchFamily="34" charset="0"/>
              <a:buChar char="•"/>
            </a:pPr>
            <a:r>
              <a:rPr lang="en-US" sz="1800" dirty="0" smtClean="0"/>
              <a:t>Hearing information one time may not be enough to fully understand</a:t>
            </a:r>
          </a:p>
          <a:p>
            <a:pPr lvl="2">
              <a:buFont typeface="Arial" pitchFamily="34" charset="0"/>
              <a:buChar char="•"/>
            </a:pPr>
            <a:r>
              <a:rPr lang="en-US" sz="1800" b="1" u="sng" dirty="0" smtClean="0"/>
              <a:t>All</a:t>
            </a:r>
            <a:r>
              <a:rPr lang="en-US" sz="1800" dirty="0" smtClean="0"/>
              <a:t> steps needed before seeing counselor about a schedule change!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Meet with your Counselor</a:t>
            </a:r>
            <a:r>
              <a:rPr lang="en-US" sz="18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Problem-solve areas where you can improve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Check-ins about progress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Study Hall: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Need to add for second semester?</a:t>
            </a:r>
          </a:p>
        </p:txBody>
      </p:sp>
    </p:spTree>
    <p:extLst>
      <p:ext uri="{BB962C8B-B14F-4D97-AF65-F5344CB8AC3E}">
        <p14:creationId xmlns:p14="http://schemas.microsoft.com/office/powerpoint/2010/main" val="30275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study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b="1" dirty="0" smtClean="0"/>
              <a:t>Study Place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No distractions, quiet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Same time each day to get into a good routine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Have all the materials you need in one place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If you don’t have one at home (siblings, no space), stay for Learning Lab!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Take notes in class</a:t>
            </a:r>
            <a:r>
              <a:rPr lang="en-US" b="1" dirty="0"/>
              <a:t> </a:t>
            </a:r>
            <a:endParaRPr lang="en-US" b="1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And keep handouts and worksheets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Use these to prepare for upcoming tests/quizzes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Study for tests/quizzes</a:t>
            </a:r>
            <a:r>
              <a:rPr lang="en-US" dirty="0" smtClean="0"/>
              <a:t>!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Don’t do one cram session; study in smaller chunks the 3-5 days prior to the test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Review all notes (re-write them!) and handouts until you feel prepared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Ask questions before the test</a:t>
            </a:r>
          </a:p>
        </p:txBody>
      </p:sp>
    </p:spTree>
    <p:extLst>
      <p:ext uri="{BB962C8B-B14F-4D97-AF65-F5344CB8AC3E}">
        <p14:creationId xmlns:p14="http://schemas.microsoft.com/office/powerpoint/2010/main" val="380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study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Stay organized</a:t>
            </a:r>
            <a:r>
              <a:rPr lang="en-US" sz="18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Use tabs, separate folders, have A day and B day binders – whatever works for you! </a:t>
            </a:r>
            <a:endParaRPr lang="en-US" sz="1800" dirty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Staying organizes makes sure you know where unfinished work can be found, and where the things you just need to hand in are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Use a planner/calendar: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Don’t rely on your memory!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Helps you plan out your study time and be more efficient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Especially if you have commitments outside of school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79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Pre-Test Instructions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914400"/>
            <a:ext cx="7467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1.Go </a:t>
            </a:r>
            <a:r>
              <a:rPr lang="en-US" dirty="0"/>
              <a:t>to </a:t>
            </a:r>
            <a:r>
              <a:rPr lang="en-US" sz="2400" b="1" dirty="0" smtClean="0"/>
              <a:t>connection.naviance.com/</a:t>
            </a:r>
            <a:r>
              <a:rPr lang="en-US" sz="2400" b="1" dirty="0" err="1" smtClean="0"/>
              <a:t>glencoehs</a:t>
            </a:r>
            <a:endParaRPr lang="en-US" sz="2400" dirty="0"/>
          </a:p>
          <a:p>
            <a:pPr lvl="0"/>
            <a:r>
              <a:rPr lang="en-US" dirty="0" smtClean="0"/>
              <a:t>2.Login </a:t>
            </a:r>
            <a:r>
              <a:rPr lang="en-US" dirty="0"/>
              <a:t>to your </a:t>
            </a:r>
            <a:r>
              <a:rPr lang="en-US" dirty="0" err="1"/>
              <a:t>Naviance</a:t>
            </a:r>
            <a:r>
              <a:rPr lang="en-US" dirty="0"/>
              <a:t> account</a:t>
            </a:r>
            <a:endParaRPr lang="en-US" sz="1400" dirty="0"/>
          </a:p>
          <a:p>
            <a:pPr lvl="1"/>
            <a:r>
              <a:rPr lang="en-US" u="sng" dirty="0"/>
              <a:t>Username</a:t>
            </a:r>
            <a:r>
              <a:rPr lang="en-US" dirty="0"/>
              <a:t>:</a:t>
            </a:r>
            <a:endParaRPr lang="en-US" sz="1400" dirty="0"/>
          </a:p>
          <a:p>
            <a:r>
              <a:rPr lang="en-US" dirty="0" smtClean="0"/>
              <a:t>        </a:t>
            </a:r>
            <a:r>
              <a:rPr lang="en-US" sz="1600" b="1" dirty="0" smtClean="0"/>
              <a:t>First </a:t>
            </a:r>
            <a:r>
              <a:rPr lang="en-US" sz="1600" b="1" dirty="0"/>
              <a:t>4 letters of last name + first initial + last 3 numbers of student ID#</a:t>
            </a:r>
          </a:p>
          <a:p>
            <a:pPr lvl="1"/>
            <a:r>
              <a:rPr lang="en-US" u="sng" dirty="0"/>
              <a:t>Password</a:t>
            </a:r>
            <a:r>
              <a:rPr lang="en-US" dirty="0"/>
              <a:t>:</a:t>
            </a:r>
            <a:endParaRPr lang="en-US" sz="1400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1600" b="1" dirty="0" smtClean="0"/>
              <a:t>Student </a:t>
            </a:r>
            <a:r>
              <a:rPr lang="en-US" sz="1600" b="1" dirty="0"/>
              <a:t>ID#</a:t>
            </a:r>
          </a:p>
          <a:p>
            <a:pPr lvl="0"/>
            <a:r>
              <a:rPr lang="en-US" dirty="0" smtClean="0"/>
              <a:t>3. Under </a:t>
            </a:r>
            <a:r>
              <a:rPr lang="en-US" dirty="0"/>
              <a:t>the </a:t>
            </a:r>
            <a:r>
              <a:rPr lang="en-US" b="1" dirty="0"/>
              <a:t>About Me</a:t>
            </a:r>
            <a:r>
              <a:rPr lang="en-US" dirty="0"/>
              <a:t> tab at the top, select the </a:t>
            </a:r>
            <a:r>
              <a:rPr lang="en-US" b="1" dirty="0"/>
              <a:t>9</a:t>
            </a:r>
            <a:r>
              <a:rPr lang="en-US" b="1" baseline="30000" dirty="0"/>
              <a:t>th</a:t>
            </a:r>
            <a:r>
              <a:rPr lang="en-US" b="1" dirty="0"/>
              <a:t> Grade Pre-Test</a:t>
            </a:r>
            <a:r>
              <a:rPr lang="en-US" dirty="0"/>
              <a:t> link from the upper left hand side of the screen</a:t>
            </a:r>
            <a:endParaRPr lang="en-US" sz="1400" dirty="0"/>
          </a:p>
          <a:p>
            <a:pPr lvl="0"/>
            <a:r>
              <a:rPr lang="en-US" dirty="0" smtClean="0"/>
              <a:t>4. Take </a:t>
            </a:r>
            <a:r>
              <a:rPr lang="en-US" dirty="0"/>
              <a:t>the survey and </a:t>
            </a:r>
            <a:r>
              <a:rPr lang="en-US" b="1" dirty="0"/>
              <a:t>work on your own!</a:t>
            </a:r>
            <a:endParaRPr lang="en-US" sz="1400" dirty="0"/>
          </a:p>
          <a:p>
            <a:pPr lvl="0"/>
            <a:r>
              <a:rPr lang="en-US" dirty="0" smtClean="0"/>
              <a:t>5. Answer </a:t>
            </a:r>
            <a:r>
              <a:rPr lang="en-US" dirty="0"/>
              <a:t>each question-be aware that some responses are from a drop down menu and some will have more than one response.</a:t>
            </a:r>
            <a:endParaRPr lang="en-US" sz="1400" dirty="0"/>
          </a:p>
          <a:p>
            <a:pPr lvl="0"/>
            <a:r>
              <a:rPr lang="en-US" dirty="0" smtClean="0"/>
              <a:t>6. Once </a:t>
            </a:r>
            <a:r>
              <a:rPr lang="en-US" dirty="0"/>
              <a:t>completed, click the </a:t>
            </a:r>
            <a:r>
              <a:rPr lang="en-US" b="1" dirty="0"/>
              <a:t>Submit </a:t>
            </a:r>
            <a:r>
              <a:rPr lang="en-US" dirty="0"/>
              <a:t>button and submit.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0339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short…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dirty="0" smtClean="0"/>
              <a:t>Doing well in school will build your confidence, give you more skills and increase your opportunities</a:t>
            </a:r>
          </a:p>
          <a:p>
            <a:pPr algn="ctr"/>
            <a:r>
              <a:rPr lang="en-US" sz="3200" b="0" dirty="0" smtClean="0"/>
              <a:t>after high school,</a:t>
            </a:r>
          </a:p>
          <a:p>
            <a:pPr algn="ctr"/>
            <a:r>
              <a:rPr lang="en-US" sz="3200" u="sng" dirty="0" smtClean="0"/>
              <a:t>no matter what kind of student you are.</a:t>
            </a:r>
          </a:p>
          <a:p>
            <a:pPr algn="ctr"/>
            <a:r>
              <a:rPr lang="en-US" sz="3200" dirty="0" smtClean="0">
                <a:solidFill>
                  <a:srgbClr val="CC3399"/>
                </a:solidFill>
              </a:rPr>
              <a:t>We are all here to help you!</a:t>
            </a:r>
            <a:endParaRPr lang="en-US" sz="3200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3601"/>
            <a:ext cx="7520940" cy="9144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5400" dirty="0" smtClean="0"/>
              <a:t>TIME FOR JEOPARDY!</a:t>
            </a:r>
          </a:p>
        </p:txBody>
      </p:sp>
    </p:spTree>
    <p:extLst>
      <p:ext uri="{BB962C8B-B14F-4D97-AF65-F5344CB8AC3E}">
        <p14:creationId xmlns:p14="http://schemas.microsoft.com/office/powerpoint/2010/main" val="171895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you’re here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6352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Understand</a:t>
            </a:r>
            <a:r>
              <a:rPr lang="en-US" sz="3200" b="0" dirty="0"/>
              <a:t> how grades and credits work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Learn</a:t>
            </a:r>
            <a:r>
              <a:rPr lang="en-US" sz="3200" b="0" dirty="0" smtClean="0"/>
              <a:t> what a transcript is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Become aware </a:t>
            </a:r>
            <a:r>
              <a:rPr lang="en-US" sz="3200" b="0" dirty="0" smtClean="0"/>
              <a:t>of what help there is for you if you need it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Understand</a:t>
            </a:r>
            <a:r>
              <a:rPr lang="en-US" sz="3200" b="0" dirty="0" smtClean="0"/>
              <a:t> how your counselor can help you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8403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COUNSELING TEAM!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COUNSELORS ARE HERE TO HELP EVERY STEP OF THE WAY!</a:t>
            </a:r>
          </a:p>
          <a:p>
            <a:r>
              <a:rPr lang="en-US" dirty="0" smtClean="0"/>
              <a:t>GLENCOE COUNSELORS:</a:t>
            </a:r>
          </a:p>
          <a:p>
            <a:r>
              <a:rPr lang="en-US" dirty="0"/>
              <a:t>	</a:t>
            </a:r>
            <a:r>
              <a:rPr lang="en-US" dirty="0" smtClean="0"/>
              <a:t>Mrs. Buyas-Grades 10/12 A-L</a:t>
            </a:r>
          </a:p>
          <a:p>
            <a:r>
              <a:rPr lang="en-US" dirty="0"/>
              <a:t>	</a:t>
            </a:r>
            <a:r>
              <a:rPr lang="en-US" dirty="0" smtClean="0"/>
              <a:t>Ms. Velasco-Grades 9/11 A-L</a:t>
            </a:r>
          </a:p>
          <a:p>
            <a:r>
              <a:rPr lang="en-US" dirty="0"/>
              <a:t>	</a:t>
            </a:r>
            <a:r>
              <a:rPr lang="en-US" dirty="0" smtClean="0"/>
              <a:t>Mr. Steele-Grades 9/11 M-Z</a:t>
            </a:r>
          </a:p>
          <a:p>
            <a:r>
              <a:rPr lang="en-US" dirty="0"/>
              <a:t>	</a:t>
            </a:r>
            <a:r>
              <a:rPr lang="en-US" dirty="0" smtClean="0"/>
              <a:t>Mr. Dortch-Grades 10/12 M-Z</a:t>
            </a:r>
          </a:p>
          <a:p>
            <a:r>
              <a:rPr lang="en-US" dirty="0" smtClean="0"/>
              <a:t>WE ALSO HAVE OTHER COUNSELORS:</a:t>
            </a:r>
          </a:p>
          <a:p>
            <a:r>
              <a:rPr lang="en-US" dirty="0"/>
              <a:t>	</a:t>
            </a:r>
            <a:r>
              <a:rPr lang="en-US" dirty="0" smtClean="0"/>
              <a:t>Mrs. Seitz: Youth Contact Counselor who helps with personal and family troubles</a:t>
            </a:r>
          </a:p>
          <a:p>
            <a:r>
              <a:rPr lang="en-US" dirty="0"/>
              <a:t>	</a:t>
            </a:r>
            <a:r>
              <a:rPr lang="en-US" dirty="0" smtClean="0"/>
              <a:t>Mrs. Fields College and Career counselor</a:t>
            </a:r>
          </a:p>
          <a:p>
            <a:r>
              <a:rPr lang="en-US" dirty="0" smtClean="0"/>
              <a:t>Make Appointments in the Counseling Center for any of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2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counselors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Brainstorm with a partner, then we’ll share out as a group!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Personal/family/peer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Run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Crisis counseling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Classroom guidance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Academic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Planning for after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Grades work in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get a full grade report every 4 ½ weeks!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helps you keep track of how you’re doing in EACH class on a regular basis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3606" y="2349066"/>
            <a:ext cx="7011194" cy="228600"/>
            <a:chOff x="609600" y="3352800"/>
            <a:chExt cx="7011194" cy="228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09600" y="3352800"/>
              <a:ext cx="7010400" cy="0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496094" y="3466306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2324894" y="3466306"/>
              <a:ext cx="2278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4153694" y="3466306"/>
              <a:ext cx="2278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5982494" y="3466306"/>
              <a:ext cx="2278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7506494" y="3466306"/>
              <a:ext cx="2278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858000" y="5181600"/>
            <a:ext cx="2070461" cy="1200329"/>
          </a:xfrm>
          <a:prstGeom prst="rect">
            <a:avLst/>
          </a:prstGeom>
          <a:noFill/>
          <a:ln w="53975">
            <a:solidFill>
              <a:schemeClr val="accent1"/>
            </a:solidFill>
            <a:prstDash val="sysDot"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 smtClean="0"/>
              <a:t>Semester grades go on transcript!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" y="2799356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0        	              MD1	    	QT1	              MD2	              SM1</a:t>
            </a:r>
          </a:p>
          <a:p>
            <a:pPr algn="ctr"/>
            <a:r>
              <a:rPr lang="en-US" sz="1200" dirty="0" smtClean="0"/>
              <a:t>	                   (all grades)	                    (all grades)	                      (all grades)	                 (all grades)</a:t>
            </a:r>
            <a:endParaRPr lang="en-US" sz="1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77638" y="3445072"/>
            <a:ext cx="0" cy="5539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92583" y="3445072"/>
            <a:ext cx="0" cy="5539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00800" y="3440270"/>
            <a:ext cx="0" cy="5539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4169545"/>
            <a:ext cx="643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October		November	December	January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924800" y="3458467"/>
            <a:ext cx="0" cy="5539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90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grades turn into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C3399"/>
                </a:solidFill>
              </a:rPr>
              <a:t>Transcript</a:t>
            </a:r>
            <a:r>
              <a:rPr lang="en-US" sz="2000" dirty="0" smtClean="0"/>
              <a:t>: the permanent record/document  of the courses you’ve taken, the grades you’ve earned and your progress towards graduation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grades you receive </a:t>
            </a:r>
            <a:r>
              <a:rPr lang="en-US" sz="2000" u="sng" dirty="0"/>
              <a:t>at the end of each semester </a:t>
            </a:r>
            <a:r>
              <a:rPr lang="en-US" sz="2000" dirty="0"/>
              <a:t>are the ones that go on your transcript and give you credit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Not mid-term or quarter grades – these are like progress reports; only </a:t>
            </a:r>
            <a:r>
              <a:rPr lang="en-US" sz="2000" b="1" dirty="0"/>
              <a:t>semester</a:t>
            </a:r>
            <a:r>
              <a:rPr lang="en-US" sz="2000" dirty="0"/>
              <a:t> grades go on the actual transcript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One semester class = .5 credit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If you are taking 8 classes, and you pass them all, you earn 4 credits for that semester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If you take a year-long class, it is broken into two separate semesters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/>
              <a:t>Each earns .5 credit if you pass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/>
              <a:t>Each earns it own separate letter grade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5257800"/>
            <a:ext cx="3124200" cy="1323439"/>
          </a:xfrm>
          <a:prstGeom prst="rect">
            <a:avLst/>
          </a:prstGeom>
          <a:noFill/>
          <a:ln w="635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For a </a:t>
            </a:r>
            <a:r>
              <a:rPr lang="en-US" sz="2000" b="1" dirty="0" smtClean="0">
                <a:solidFill>
                  <a:schemeClr val="accent1"/>
                </a:solidFill>
              </a:rPr>
              <a:t>STANDARD DIPLOMA</a:t>
            </a:r>
            <a:r>
              <a:rPr lang="en-US" sz="2000" b="1" dirty="0" smtClean="0"/>
              <a:t>, you need at least 24 credits by the end of senior year!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955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and GPA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CC3399"/>
                </a:solidFill>
              </a:rPr>
              <a:t>GPA</a:t>
            </a:r>
            <a:r>
              <a:rPr lang="en-US" sz="2000" dirty="0" smtClean="0">
                <a:solidFill>
                  <a:srgbClr val="CC3399"/>
                </a:solidFill>
              </a:rPr>
              <a:t> </a:t>
            </a:r>
            <a:r>
              <a:rPr lang="en-US" sz="2000" dirty="0">
                <a:solidFill>
                  <a:srgbClr val="CC3399"/>
                </a:solidFill>
              </a:rPr>
              <a:t>= </a:t>
            </a:r>
            <a:r>
              <a:rPr lang="en-US" sz="2400" b="1" u="sng" dirty="0">
                <a:solidFill>
                  <a:srgbClr val="CC3399"/>
                </a:solidFill>
              </a:rPr>
              <a:t>G</a:t>
            </a:r>
            <a:r>
              <a:rPr lang="en-US" sz="2000" dirty="0">
                <a:solidFill>
                  <a:srgbClr val="CC3399"/>
                </a:solidFill>
              </a:rPr>
              <a:t>rade </a:t>
            </a:r>
            <a:r>
              <a:rPr lang="en-US" sz="2400" b="1" u="sng" dirty="0">
                <a:solidFill>
                  <a:srgbClr val="CC3399"/>
                </a:solidFill>
              </a:rPr>
              <a:t>P</a:t>
            </a:r>
            <a:r>
              <a:rPr lang="en-US" sz="2000" dirty="0">
                <a:solidFill>
                  <a:srgbClr val="CC3399"/>
                </a:solidFill>
              </a:rPr>
              <a:t>oint </a:t>
            </a:r>
            <a:r>
              <a:rPr lang="en-US" sz="2400" b="1" u="sng" dirty="0">
                <a:solidFill>
                  <a:srgbClr val="CC3399"/>
                </a:solidFill>
              </a:rPr>
              <a:t>A</a:t>
            </a:r>
            <a:r>
              <a:rPr lang="en-US" sz="2000" dirty="0">
                <a:solidFill>
                  <a:srgbClr val="CC3399"/>
                </a:solidFill>
              </a:rPr>
              <a:t>verage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Starts your first semester of high school (now!) and goes until the second semester of senior year</a:t>
            </a:r>
          </a:p>
          <a:p>
            <a:pPr lvl="2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C3399"/>
                </a:solidFill>
              </a:rPr>
              <a:t>Cumulative GPA</a:t>
            </a:r>
            <a:r>
              <a:rPr lang="en-US" sz="2000" dirty="0" smtClean="0"/>
              <a:t>: </a:t>
            </a:r>
            <a:r>
              <a:rPr lang="en-US" sz="2000" u="sng" dirty="0" smtClean="0"/>
              <a:t>every</a:t>
            </a:r>
            <a:r>
              <a:rPr lang="en-US" sz="2000" dirty="0" smtClean="0"/>
              <a:t> grade you’ve earned in high school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Based on a value that each grade earns: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A = 4, B = 3, C = 2, D = 1, F = 0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CC3399"/>
                </a:solidFill>
              </a:rPr>
              <a:t>Class Rank: </a:t>
            </a:r>
            <a:r>
              <a:rPr lang="en-US" sz="2000" dirty="0"/>
              <a:t>Puts all freshman in order based on your GPA, with highest GPAs listed at the top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Example: 4.0 GPA is ranked as #1 in the class (there can be several at each ranking)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24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PAIR,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LOOK OVER THESE GPA EXAMPLES, AND TELL US WHAT YOU THINK: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Straight </a:t>
            </a:r>
            <a:r>
              <a:rPr lang="en-US" sz="2000" dirty="0"/>
              <a:t>As = ___ GPA?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2.5 GPA = what kind of grades?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What value does an F have on your GPA?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457</TotalTime>
  <Words>1173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Freshman 101</vt:lpstr>
      <vt:lpstr>Freshman Pre-Test Instructions</vt:lpstr>
      <vt:lpstr>Why you’re here today</vt:lpstr>
      <vt:lpstr>YOUR COUNSELING TEAM!</vt:lpstr>
      <vt:lpstr>What do counselors do?</vt:lpstr>
      <vt:lpstr>How Grades work in high school</vt:lpstr>
      <vt:lpstr>How grades turn into credit</vt:lpstr>
      <vt:lpstr>Grades and GPA</vt:lpstr>
      <vt:lpstr>THINK, PAIR, SHARE</vt:lpstr>
      <vt:lpstr>Example transcript</vt:lpstr>
      <vt:lpstr>ATTENDANCE</vt:lpstr>
      <vt:lpstr>How your grades can affect your future</vt:lpstr>
      <vt:lpstr>How your grades can affect your future</vt:lpstr>
      <vt:lpstr>How your grades can affect your future</vt:lpstr>
      <vt:lpstr>THINK, PAIR, SHARE</vt:lpstr>
      <vt:lpstr>What can you do?</vt:lpstr>
      <vt:lpstr>What can you do?</vt:lpstr>
      <vt:lpstr>Your study skills</vt:lpstr>
      <vt:lpstr>Your study skills</vt:lpstr>
      <vt:lpstr>In short…</vt:lpstr>
      <vt:lpstr>PowerPoint Presentation</vt:lpstr>
    </vt:vector>
  </TitlesOfParts>
  <Company>Hillsboro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101</dc:title>
  <dc:creator>Masica, Hilary</dc:creator>
  <cp:lastModifiedBy>Buyas, Michelle</cp:lastModifiedBy>
  <cp:revision>46</cp:revision>
  <cp:lastPrinted>2014-11-17T21:49:22Z</cp:lastPrinted>
  <dcterms:created xsi:type="dcterms:W3CDTF">2012-10-25T18:19:48Z</dcterms:created>
  <dcterms:modified xsi:type="dcterms:W3CDTF">2016-11-16T16:51:37Z</dcterms:modified>
</cp:coreProperties>
</file>